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7" r:id="rId7"/>
    <p:sldId id="263" r:id="rId8"/>
    <p:sldId id="264" r:id="rId9"/>
    <p:sldId id="266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6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begin with, we ploted a few plots to see how the data is arranged. The correlation between features and features' distribution respectively.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latin typeface="Bahnschrift Light"/>
                <a:ea typeface="Bahnschrift Light"/>
                <a:cs typeface="Bahnschrift Light"/>
                <a:sym typeface="Bahnschrift Light"/>
              </a:defRPr>
            </a:lvl1pPr>
            <a:lvl2pPr marL="0" indent="457200" algn="ctr">
              <a:buSzTx/>
              <a:buFontTx/>
              <a:buNone/>
              <a:defRPr sz="2400">
                <a:latin typeface="Bahnschrift Light"/>
                <a:ea typeface="Bahnschrift Light"/>
                <a:cs typeface="Bahnschrift Light"/>
                <a:sym typeface="Bahnschrift Light"/>
              </a:defRPr>
            </a:lvl2pPr>
            <a:lvl3pPr marL="0" indent="914400" algn="ctr">
              <a:buSzTx/>
              <a:buFontTx/>
              <a:buNone/>
              <a:defRPr sz="2400">
                <a:latin typeface="Bahnschrift Light"/>
                <a:ea typeface="Bahnschrift Light"/>
                <a:cs typeface="Bahnschrift Light"/>
                <a:sym typeface="Bahnschrift Light"/>
              </a:defRPr>
            </a:lvl3pPr>
            <a:lvl4pPr marL="0" indent="1371600" algn="ctr">
              <a:buSzTx/>
              <a:buFontTx/>
              <a:buNone/>
              <a:defRPr sz="2400">
                <a:latin typeface="Bahnschrift Light"/>
                <a:ea typeface="Bahnschrift Light"/>
                <a:cs typeface="Bahnschrift Light"/>
                <a:sym typeface="Bahnschrift Light"/>
              </a:defRPr>
            </a:lvl4pPr>
            <a:lvl5pPr marL="0" indent="1828800" algn="ctr">
              <a:buSzTx/>
              <a:buFontTx/>
              <a:buNone/>
              <a:defRPr sz="2400">
                <a:latin typeface="Bahnschrift Light"/>
                <a:ea typeface="Bahnschrift Light"/>
                <a:cs typeface="Bahnschrift Light"/>
                <a:sym typeface="Bahnschrift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defRPr sz="3200"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defRPr sz="3200"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defRPr sz="3200"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defRPr sz="32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197" y="815888"/>
            <a:ext cx="10515601" cy="750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566100"/>
            <a:ext cx="10515600" cy="448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8" name="Group 6"/>
          <p:cNvGrpSpPr/>
          <p:nvPr/>
        </p:nvGrpSpPr>
        <p:grpSpPr>
          <a:xfrm>
            <a:off x="0" y="-1"/>
            <a:ext cx="12192000" cy="803258"/>
            <a:chOff x="0" y="0"/>
            <a:chExt cx="12192000" cy="803257"/>
          </a:xfrm>
        </p:grpSpPr>
        <p:sp>
          <p:nvSpPr>
            <p:cNvPr id="4" name="Rectangle 7"/>
            <p:cNvSpPr/>
            <p:nvPr/>
          </p:nvSpPr>
          <p:spPr>
            <a:xfrm>
              <a:off x="0" y="-1"/>
              <a:ext cx="12192000" cy="803258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Rectangle: Rounded Corners 8"/>
            <p:cNvSpPr/>
            <p:nvPr/>
          </p:nvSpPr>
          <p:spPr>
            <a:xfrm>
              <a:off x="394050" y="156610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Rectangle: Rounded Corners 9"/>
            <p:cNvSpPr/>
            <p:nvPr/>
          </p:nvSpPr>
          <p:spPr>
            <a:xfrm>
              <a:off x="1317010" y="156610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Rectangle: Rounded Corners 10"/>
            <p:cNvSpPr/>
            <p:nvPr/>
          </p:nvSpPr>
          <p:spPr>
            <a:xfrm>
              <a:off x="2239970" y="156609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Rectangle: Rounded Corners 11"/>
            <p:cNvSpPr/>
            <p:nvPr/>
          </p:nvSpPr>
          <p:spPr>
            <a:xfrm>
              <a:off x="11469573" y="164189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Rectangle: Rounded Corners 12"/>
            <p:cNvSpPr/>
            <p:nvPr/>
          </p:nvSpPr>
          <p:spPr>
            <a:xfrm>
              <a:off x="10546611" y="179345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9623651" y="179345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Rectangle: Rounded Corners 14"/>
            <p:cNvSpPr/>
            <p:nvPr/>
          </p:nvSpPr>
          <p:spPr>
            <a:xfrm>
              <a:off x="8700691" y="172609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Rectangle: Rounded Corners 15"/>
            <p:cNvSpPr/>
            <p:nvPr/>
          </p:nvSpPr>
          <p:spPr>
            <a:xfrm>
              <a:off x="7777731" y="172609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Rectangle: Rounded Corners 16"/>
            <p:cNvSpPr/>
            <p:nvPr/>
          </p:nvSpPr>
          <p:spPr>
            <a:xfrm>
              <a:off x="6854771" y="177388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Rectangle: Rounded Corners 17"/>
            <p:cNvSpPr/>
            <p:nvPr/>
          </p:nvSpPr>
          <p:spPr>
            <a:xfrm>
              <a:off x="5931810" y="168819"/>
              <a:ext cx="328378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Rectangle: Rounded Corners 18"/>
            <p:cNvSpPr/>
            <p:nvPr/>
          </p:nvSpPr>
          <p:spPr>
            <a:xfrm>
              <a:off x="5008850" y="174635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Rectangle: Rounded Corners 19"/>
            <p:cNvSpPr/>
            <p:nvPr/>
          </p:nvSpPr>
          <p:spPr>
            <a:xfrm>
              <a:off x="4085890" y="174635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Rectangle: Rounded Corners 20"/>
            <p:cNvSpPr/>
            <p:nvPr/>
          </p:nvSpPr>
          <p:spPr>
            <a:xfrm>
              <a:off x="3162930" y="164189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3" name="Group 21"/>
          <p:cNvGrpSpPr/>
          <p:nvPr/>
        </p:nvGrpSpPr>
        <p:grpSpPr>
          <a:xfrm>
            <a:off x="-2" y="6054742"/>
            <a:ext cx="12192001" cy="803258"/>
            <a:chOff x="0" y="0"/>
            <a:chExt cx="12192000" cy="803257"/>
          </a:xfrm>
        </p:grpSpPr>
        <p:sp>
          <p:nvSpPr>
            <p:cNvPr id="19" name="Rectangle 22"/>
            <p:cNvSpPr/>
            <p:nvPr/>
          </p:nvSpPr>
          <p:spPr>
            <a:xfrm>
              <a:off x="0" y="-1"/>
              <a:ext cx="12192000" cy="803258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Rectangle: Rounded Corners 23"/>
            <p:cNvSpPr/>
            <p:nvPr/>
          </p:nvSpPr>
          <p:spPr>
            <a:xfrm>
              <a:off x="394050" y="156610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Rectangle: Rounded Corners 24"/>
            <p:cNvSpPr/>
            <p:nvPr/>
          </p:nvSpPr>
          <p:spPr>
            <a:xfrm>
              <a:off x="1317010" y="156610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Rectangle: Rounded Corners 25"/>
            <p:cNvSpPr/>
            <p:nvPr/>
          </p:nvSpPr>
          <p:spPr>
            <a:xfrm>
              <a:off x="2239970" y="156609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" name="Rectangle: Rounded Corners 26"/>
            <p:cNvSpPr/>
            <p:nvPr/>
          </p:nvSpPr>
          <p:spPr>
            <a:xfrm>
              <a:off x="11469573" y="164189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Rectangle: Rounded Corners 27"/>
            <p:cNvSpPr/>
            <p:nvPr/>
          </p:nvSpPr>
          <p:spPr>
            <a:xfrm>
              <a:off x="10546611" y="179345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Rectangle: Rounded Corners 28"/>
            <p:cNvSpPr/>
            <p:nvPr/>
          </p:nvSpPr>
          <p:spPr>
            <a:xfrm>
              <a:off x="9623651" y="179345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Rectangle: Rounded Corners 29"/>
            <p:cNvSpPr/>
            <p:nvPr/>
          </p:nvSpPr>
          <p:spPr>
            <a:xfrm>
              <a:off x="8700691" y="172609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Rectangle: Rounded Corners 30"/>
            <p:cNvSpPr/>
            <p:nvPr/>
          </p:nvSpPr>
          <p:spPr>
            <a:xfrm>
              <a:off x="7777731" y="172609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Rectangle: Rounded Corners 31"/>
            <p:cNvSpPr/>
            <p:nvPr/>
          </p:nvSpPr>
          <p:spPr>
            <a:xfrm>
              <a:off x="6854771" y="177388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Rectangle: Rounded Corners 32"/>
            <p:cNvSpPr/>
            <p:nvPr/>
          </p:nvSpPr>
          <p:spPr>
            <a:xfrm>
              <a:off x="5931810" y="168819"/>
              <a:ext cx="328378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Rectangle: Rounded Corners 33"/>
            <p:cNvSpPr/>
            <p:nvPr/>
          </p:nvSpPr>
          <p:spPr>
            <a:xfrm>
              <a:off x="5008850" y="174635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Rectangle: Rounded Corners 34"/>
            <p:cNvSpPr/>
            <p:nvPr/>
          </p:nvSpPr>
          <p:spPr>
            <a:xfrm>
              <a:off x="4085890" y="174635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Rectangle: Rounded Corners 35"/>
            <p:cNvSpPr/>
            <p:nvPr/>
          </p:nvSpPr>
          <p:spPr>
            <a:xfrm>
              <a:off x="3162930" y="164189"/>
              <a:ext cx="328377" cy="479934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Schoolbook"/>
          <a:ea typeface="Century Schoolbook"/>
          <a:cs typeface="Century Schoolbook"/>
          <a:sym typeface="Century Schoolbook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ublic.tableau.com/profile/naazneen.khan#!/" TargetMode="Externa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Movie.net</a:t>
            </a:r>
          </a:p>
        </p:txBody>
      </p:sp>
      <p:sp>
        <p:nvSpPr>
          <p:cNvPr id="14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r>
              <a:t>Got successful movie?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>
            <a:spLocks noGrp="1"/>
          </p:cNvSpPr>
          <p:nvPr>
            <p:ph type="title"/>
          </p:nvPr>
        </p:nvSpPr>
        <p:spPr>
          <a:xfrm>
            <a:off x="838197" y="815888"/>
            <a:ext cx="10515601" cy="750212"/>
          </a:xfrm>
          <a:prstGeom prst="rect">
            <a:avLst/>
          </a:prstGeom>
        </p:spPr>
        <p:txBody>
          <a:bodyPr/>
          <a:lstStyle>
            <a:lvl1pPr defTabSz="905255">
              <a:defRPr sz="4356"/>
            </a:lvl1pPr>
          </a:lstStyle>
          <a:p>
            <a:r>
              <a:t>Want to make successful movie?</a:t>
            </a:r>
          </a:p>
        </p:txBody>
      </p:sp>
      <p:sp>
        <p:nvSpPr>
          <p:cNvPr id="14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66100"/>
            <a:ext cx="10515600" cy="4488644"/>
          </a:xfrm>
          <a:prstGeom prst="rect">
            <a:avLst/>
          </a:prstGeom>
        </p:spPr>
        <p:txBody>
          <a:bodyPr/>
          <a:lstStyle/>
          <a:p>
            <a:r>
              <a:t>Movie database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Source: Kaggle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Data: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Director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Actors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Producers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Total box-office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Theme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Rating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Length</a:t>
            </a:r>
          </a:p>
          <a:p>
            <a:pPr marL="1143000" lvl="2" indent="-228600">
              <a:spcBef>
                <a:spcPts val="500"/>
              </a:spcBef>
              <a:defRPr sz="2000"/>
            </a:pPr>
            <a:r>
              <a:t>…</a:t>
            </a:r>
          </a:p>
        </p:txBody>
      </p:sp>
      <p:pic>
        <p:nvPicPr>
          <p:cNvPr id="14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7969" y="2554344"/>
            <a:ext cx="7972247" cy="2398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>
            <a:spLocks noGrp="1"/>
          </p:cNvSpPr>
          <p:nvPr>
            <p:ph type="title"/>
          </p:nvPr>
        </p:nvSpPr>
        <p:spPr>
          <a:xfrm>
            <a:off x="838197" y="815888"/>
            <a:ext cx="10515601" cy="750212"/>
          </a:xfrm>
          <a:prstGeom prst="rect">
            <a:avLst/>
          </a:prstGeom>
        </p:spPr>
        <p:txBody>
          <a:bodyPr/>
          <a:lstStyle>
            <a:lvl1pPr defTabSz="905255">
              <a:defRPr sz="4356"/>
            </a:lvl1pPr>
          </a:lstStyle>
          <a:p>
            <a:r>
              <a:t>Mechanics</a:t>
            </a:r>
          </a:p>
        </p:txBody>
      </p:sp>
      <p:sp>
        <p:nvSpPr>
          <p:cNvPr id="15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66100"/>
            <a:ext cx="10515600" cy="4488644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Tableau visualization engine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Identify correlations</a:t>
            </a:r>
          </a:p>
          <a:p>
            <a:r>
              <a:t>Machine learning DNA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Sci-kit models</a:t>
            </a:r>
          </a:p>
          <a:p>
            <a:r>
              <a:t>Analysis App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Heroku</a:t>
            </a:r>
          </a:p>
        </p:txBody>
      </p:sp>
      <p:grpSp>
        <p:nvGrpSpPr>
          <p:cNvPr id="153" name="Rectangle: Rounded Corners 3"/>
          <p:cNvGrpSpPr/>
          <p:nvPr/>
        </p:nvGrpSpPr>
        <p:grpSpPr>
          <a:xfrm>
            <a:off x="6762584" y="1188721"/>
            <a:ext cx="2989692" cy="847171"/>
            <a:chOff x="0" y="0"/>
            <a:chExt cx="2989690" cy="847169"/>
          </a:xfrm>
        </p:grpSpPr>
        <p:sp>
          <p:nvSpPr>
            <p:cNvPr id="151" name="Rounded Rectangle"/>
            <p:cNvSpPr/>
            <p:nvPr/>
          </p:nvSpPr>
          <p:spPr>
            <a:xfrm>
              <a:off x="0" y="0"/>
              <a:ext cx="2989691" cy="84717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2">
                    <a:hueOff val="-368864"/>
                    <a:lumOff val="24249"/>
                  </a:schemeClr>
                </a:gs>
                <a:gs pos="50000">
                  <a:srgbClr val="F5B093"/>
                </a:gs>
                <a:gs pos="100000">
                  <a:schemeClr val="accent2">
                    <a:hueOff val="-353522"/>
                    <a:satOff val="5390"/>
                    <a:lumOff val="17469"/>
                  </a:schemeClr>
                </a:gs>
              </a:gsLst>
              <a:lin ang="5400000" scaled="0"/>
            </a:gra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2" name="IMDB movie database"/>
            <p:cNvSpPr txBox="1"/>
            <p:nvPr/>
          </p:nvSpPr>
          <p:spPr>
            <a:xfrm>
              <a:off x="41354" y="238165"/>
              <a:ext cx="290698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latin typeface="Segoe UI Black"/>
                  <a:ea typeface="Segoe UI Black"/>
                  <a:cs typeface="Segoe UI Black"/>
                  <a:sym typeface="Segoe UI Black"/>
                </a:defRPr>
              </a:lvl1pPr>
            </a:lstStyle>
            <a:p>
              <a:r>
                <a:t>IMDB movie database</a:t>
              </a:r>
            </a:p>
          </p:txBody>
        </p:sp>
      </p:grpSp>
      <p:grpSp>
        <p:nvGrpSpPr>
          <p:cNvPr id="156" name="Flowchart: Process 5"/>
          <p:cNvGrpSpPr/>
          <p:nvPr/>
        </p:nvGrpSpPr>
        <p:grpSpPr>
          <a:xfrm>
            <a:off x="6762583" y="2786102"/>
            <a:ext cx="2989692" cy="1249186"/>
            <a:chOff x="0" y="0"/>
            <a:chExt cx="2989690" cy="1249184"/>
          </a:xfrm>
        </p:grpSpPr>
        <p:sp>
          <p:nvSpPr>
            <p:cNvPr id="154" name="Rectangle"/>
            <p:cNvSpPr/>
            <p:nvPr/>
          </p:nvSpPr>
          <p:spPr>
            <a:xfrm>
              <a:off x="0" y="0"/>
              <a:ext cx="2989691" cy="124918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286552"/>
                    <a:satOff val="-5983"/>
                    <a:lumOff val="26183"/>
                  </a:schemeClr>
                </a:gs>
                <a:gs pos="50000">
                  <a:srgbClr val="A9CD97"/>
                </a:gs>
                <a:gs pos="100000">
                  <a:schemeClr val="accent6">
                    <a:hueOff val="266558"/>
                    <a:satOff val="-2836"/>
                    <a:lumOff val="17637"/>
                  </a:schemeClr>
                </a:gs>
              </a:gsLst>
              <a:lin ang="5400000" scaled="0"/>
            </a:gradFill>
            <a:ln w="63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5" name="Analysis"/>
            <p:cNvSpPr txBox="1"/>
            <p:nvPr/>
          </p:nvSpPr>
          <p:spPr>
            <a:xfrm>
              <a:off x="0" y="439172"/>
              <a:ext cx="298969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latin typeface="Segoe UI Black"/>
                  <a:ea typeface="Segoe UI Black"/>
                  <a:cs typeface="Segoe UI Black"/>
                  <a:sym typeface="Segoe UI Black"/>
                </a:defRPr>
              </a:lvl1pPr>
            </a:lstStyle>
            <a:p>
              <a:r>
                <a:t>Analysis</a:t>
              </a:r>
            </a:p>
          </p:txBody>
        </p:sp>
      </p:grpSp>
      <p:grpSp>
        <p:nvGrpSpPr>
          <p:cNvPr id="159" name="Rectangle: Rounded Corners 6"/>
          <p:cNvGrpSpPr/>
          <p:nvPr/>
        </p:nvGrpSpPr>
        <p:grpSpPr>
          <a:xfrm>
            <a:off x="6762584" y="4788010"/>
            <a:ext cx="2989692" cy="847171"/>
            <a:chOff x="0" y="0"/>
            <a:chExt cx="2989690" cy="847169"/>
          </a:xfrm>
        </p:grpSpPr>
        <p:sp>
          <p:nvSpPr>
            <p:cNvPr id="157" name="Rounded Rectangle"/>
            <p:cNvSpPr/>
            <p:nvPr/>
          </p:nvSpPr>
          <p:spPr>
            <a:xfrm>
              <a:off x="0" y="0"/>
              <a:ext cx="2989691" cy="84717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2">
                    <a:hueOff val="-368864"/>
                    <a:lumOff val="24249"/>
                  </a:schemeClr>
                </a:gs>
                <a:gs pos="50000">
                  <a:srgbClr val="F5B093"/>
                </a:gs>
                <a:gs pos="100000">
                  <a:schemeClr val="accent2">
                    <a:hueOff val="-353522"/>
                    <a:satOff val="5390"/>
                    <a:lumOff val="17469"/>
                  </a:schemeClr>
                </a:gs>
              </a:gsLst>
              <a:lin ang="5400000" scaled="0"/>
            </a:gra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8" name="Secret sauce?"/>
            <p:cNvSpPr txBox="1"/>
            <p:nvPr/>
          </p:nvSpPr>
          <p:spPr>
            <a:xfrm>
              <a:off x="41354" y="238165"/>
              <a:ext cx="290698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latin typeface="Segoe UI Black"/>
                  <a:ea typeface="Segoe UI Black"/>
                  <a:cs typeface="Segoe UI Black"/>
                  <a:sym typeface="Segoe UI Black"/>
                </a:defRPr>
              </a:lvl1pPr>
            </a:lstStyle>
            <a:p>
              <a:r>
                <a:t>Secret sauce?</a:t>
              </a:r>
            </a:p>
          </p:txBody>
        </p:sp>
      </p:grpSp>
      <p:sp>
        <p:nvSpPr>
          <p:cNvPr id="160" name="Arrow: Down 7"/>
          <p:cNvSpPr/>
          <p:nvPr/>
        </p:nvSpPr>
        <p:spPr>
          <a:xfrm>
            <a:off x="7718727" y="2060910"/>
            <a:ext cx="1077402" cy="69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1" name="Arrow: Down 8"/>
          <p:cNvSpPr/>
          <p:nvPr/>
        </p:nvSpPr>
        <p:spPr>
          <a:xfrm>
            <a:off x="7718727" y="4059318"/>
            <a:ext cx="1077402" cy="699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2" name="Right Brace 9"/>
          <p:cNvSpPr/>
          <p:nvPr/>
        </p:nvSpPr>
        <p:spPr>
          <a:xfrm>
            <a:off x="5585790" y="1943479"/>
            <a:ext cx="1144989" cy="2890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130"/>
                  <a:pt x="10800" y="2525"/>
                </a:cubicBezTo>
                <a:lnTo>
                  <a:pt x="10800" y="8356"/>
                </a:lnTo>
                <a:cubicBezTo>
                  <a:pt x="10800" y="9750"/>
                  <a:pt x="15635" y="10881"/>
                  <a:pt x="21600" y="10881"/>
                </a:cubicBezTo>
                <a:cubicBezTo>
                  <a:pt x="15635" y="10881"/>
                  <a:pt x="10800" y="12011"/>
                  <a:pt x="10800" y="13405"/>
                </a:cubicBezTo>
                <a:lnTo>
                  <a:pt x="10800" y="19075"/>
                </a:lnTo>
                <a:cubicBezTo>
                  <a:pt x="10800" y="20470"/>
                  <a:pt x="5965" y="21600"/>
                  <a:pt x="0" y="21600"/>
                </a:cubicBez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xfrm>
            <a:off x="838197" y="815888"/>
            <a:ext cx="10515601" cy="750212"/>
          </a:xfrm>
          <a:prstGeom prst="rect">
            <a:avLst/>
          </a:prstGeom>
        </p:spPr>
        <p:txBody>
          <a:bodyPr/>
          <a:lstStyle>
            <a:lvl1pPr defTabSz="905255">
              <a:defRPr sz="4356"/>
            </a:lvl1pPr>
          </a:lstStyle>
          <a:p>
            <a:r>
              <a:t>Data Cleanup</a:t>
            </a:r>
          </a:p>
        </p:txBody>
      </p:sp>
      <p:sp>
        <p:nvSpPr>
          <p:cNvPr id="16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66100"/>
            <a:ext cx="10515600" cy="4488644"/>
          </a:xfrm>
          <a:prstGeom prst="rect">
            <a:avLst/>
          </a:prstGeom>
        </p:spPr>
        <p:txBody>
          <a:bodyPr/>
          <a:lstStyle/>
          <a:p>
            <a:r>
              <a:t>Total number of Rows : 5043</a:t>
            </a:r>
          </a:p>
          <a:p>
            <a:r>
              <a:t>Dropped rows where gross/budget is null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Incorrect skew to the model</a:t>
            </a:r>
          </a:p>
          <a:p>
            <a:r>
              <a:t>Aspect ratio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Weak correlation</a:t>
            </a:r>
          </a:p>
          <a:p>
            <a:r>
              <a:t>Content rating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Legacy values were replaced with newer content rating</a:t>
            </a:r>
          </a:p>
          <a:p>
            <a:r>
              <a:t>Replaced all other null / 0 values with column mean</a:t>
            </a:r>
          </a:p>
          <a:p>
            <a:r>
              <a:t>The final CSV file contains 3806 number of Rows.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107" y="1794698"/>
            <a:ext cx="4225836" cy="383245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1"/>
          <p:cNvSpPr txBox="1"/>
          <p:nvPr/>
        </p:nvSpPr>
        <p:spPr>
          <a:xfrm>
            <a:off x="0" y="762188"/>
            <a:ext cx="12192000" cy="1032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>
            <a:lvl1pPr algn="ctr">
              <a:lnSpc>
                <a:spcPct val="90000"/>
              </a:lnSpc>
              <a:defRPr sz="32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r>
              <a:t>Heatmap correlation to identify any features that can be dropped</a:t>
            </a:r>
          </a:p>
        </p:txBody>
      </p:sp>
      <p:sp>
        <p:nvSpPr>
          <p:cNvPr id="169" name="Rectangle 5"/>
          <p:cNvSpPr txBox="1"/>
          <p:nvPr/>
        </p:nvSpPr>
        <p:spPr>
          <a:xfrm>
            <a:off x="4884942" y="1924853"/>
            <a:ext cx="7220919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features = ['actor_3_facebook_likes', 'actor_1_facebook_likes', 'gross’, 'num_voted_users’,'cast_total_facebook_likes','imdb_score','facenumber_in_poster’, 'num_user_for_reviews', 'budget', 'title_year’, 'actor_2_facebook_likes', 'movie_facebook_likes']</a:t>
            </a:r>
          </a:p>
          <a:p>
            <a:r>
              <a:t>target = ['imdb_score']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FBBAE5B5-3F6C-D64C-A258-BDA5487C8BE7}"/>
              </a:ext>
            </a:extLst>
          </p:cNvPr>
          <p:cNvSpPr txBox="1"/>
          <p:nvPr/>
        </p:nvSpPr>
        <p:spPr>
          <a:xfrm>
            <a:off x="10028582" y="5619966"/>
            <a:ext cx="20574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To be continued ….</a:t>
            </a:r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9BA94604-573C-7346-B726-2730194C3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035" y="879893"/>
            <a:ext cx="7869828" cy="1492115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5EC2FE3E-A9E6-7043-959A-0BB291A50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17" y="3151839"/>
            <a:ext cx="3932305" cy="1842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4" descr="Picture 4">
            <a:extLst>
              <a:ext uri="{FF2B5EF4-FFF2-40B4-BE49-F238E27FC236}">
                <a16:creationId xmlns:a16="http://schemas.microsoft.com/office/drawing/2014/main" id="{E9FBC730-7E8E-A445-8F9D-E63D4232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6151" y="3153937"/>
            <a:ext cx="4154477" cy="1838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5" descr="Picture 5">
            <a:extLst>
              <a:ext uri="{FF2B5EF4-FFF2-40B4-BE49-F238E27FC236}">
                <a16:creationId xmlns:a16="http://schemas.microsoft.com/office/drawing/2014/main" id="{F3759D31-E6AC-894D-BCCC-AC7D57DD8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0616" y="3151839"/>
            <a:ext cx="4155367" cy="183451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E69F85CD-0B77-2340-BB05-649C9C7B4D16}"/>
              </a:ext>
            </a:extLst>
          </p:cNvPr>
          <p:cNvSpPr txBox="1"/>
          <p:nvPr/>
        </p:nvSpPr>
        <p:spPr>
          <a:xfrm>
            <a:off x="3389996" y="5596907"/>
            <a:ext cx="580295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https://public.tableau.com/profile/naazneen.khan#!/</a:t>
            </a:r>
          </a:p>
        </p:txBody>
      </p:sp>
    </p:spTree>
    <p:extLst>
      <p:ext uri="{BB962C8B-B14F-4D97-AF65-F5344CB8AC3E}">
        <p14:creationId xmlns:p14="http://schemas.microsoft.com/office/powerpoint/2010/main" val="31624648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defRPr sz="4356"/>
            </a:lvl1pPr>
          </a:lstStyle>
          <a:p>
            <a:r>
              <a:t>Machine Learning</a:t>
            </a:r>
          </a:p>
        </p:txBody>
      </p:sp>
      <p:graphicFrame>
        <p:nvGraphicFramePr>
          <p:cNvPr id="185" name="Content Placeholder 3"/>
          <p:cNvGraphicFramePr/>
          <p:nvPr/>
        </p:nvGraphicFramePr>
        <p:xfrm>
          <a:off x="950397" y="1769904"/>
          <a:ext cx="10291200" cy="1969337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58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9017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Support Vector Machine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K Nearest Neighbors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Random Forest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Neural Network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/>
                        <a:t>Complex 
(40 columns)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0.658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0.642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0.778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0.760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/>
                        <a:t>Simple 
(35 columns)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0.659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0.629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0.718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0.760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6" name="Top Features:"/>
          <p:cNvSpPr txBox="1"/>
          <p:nvPr/>
        </p:nvSpPr>
        <p:spPr>
          <a:xfrm>
            <a:off x="899282" y="4006030"/>
            <a:ext cx="274709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 b="1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r>
              <a:t>Top Features:</a:t>
            </a:r>
          </a:p>
        </p:txBody>
      </p:sp>
      <p:sp>
        <p:nvSpPr>
          <p:cNvPr id="187" name="Duration…"/>
          <p:cNvSpPr txBox="1"/>
          <p:nvPr/>
        </p:nvSpPr>
        <p:spPr>
          <a:xfrm>
            <a:off x="962782" y="4576349"/>
            <a:ext cx="1230939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Duration</a:t>
            </a:r>
          </a:p>
          <a:p>
            <a:pPr marL="180473" indent="-180473">
              <a:buSzPct val="100000"/>
              <a:buChar char="•"/>
            </a:pPr>
            <a:r>
              <a:t>Director</a:t>
            </a:r>
          </a:p>
          <a:p>
            <a:pPr marL="180473" indent="-180473">
              <a:buSzPct val="100000"/>
              <a:buChar char="•"/>
            </a:pPr>
            <a:r>
              <a:t>Budget</a:t>
            </a:r>
          </a:p>
          <a:p>
            <a:pPr marL="180473" indent="-180473">
              <a:buSzPct val="100000"/>
              <a:buChar char="•"/>
            </a:pPr>
            <a:r>
              <a:t>Cast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defRPr sz="4356"/>
            </a:lvl1pPr>
          </a:lstStyle>
          <a:p>
            <a:r>
              <a:t>Gross Prediction</a:t>
            </a:r>
          </a:p>
        </p:txBody>
      </p:sp>
      <p:graphicFrame>
        <p:nvGraphicFramePr>
          <p:cNvPr id="190" name="Content Placeholder 3"/>
          <p:cNvGraphicFramePr/>
          <p:nvPr/>
        </p:nvGraphicFramePr>
        <p:xfrm>
          <a:off x="950397" y="1769904"/>
          <a:ext cx="8232960" cy="1319097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58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9017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Support Vector Machine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Random Forest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Neural Network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/>
                        <a:t>Simple
(35 columns)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0.210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0.326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0.751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1" name="Top Features:"/>
          <p:cNvSpPr txBox="1"/>
          <p:nvPr/>
        </p:nvSpPr>
        <p:spPr>
          <a:xfrm>
            <a:off x="899282" y="3591960"/>
            <a:ext cx="274709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 b="1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r>
              <a:t>Top Features:</a:t>
            </a:r>
          </a:p>
        </p:txBody>
      </p:sp>
      <p:sp>
        <p:nvSpPr>
          <p:cNvPr id="192" name="Face Number in Poster…"/>
          <p:cNvSpPr txBox="1"/>
          <p:nvPr/>
        </p:nvSpPr>
        <p:spPr>
          <a:xfrm>
            <a:off x="962782" y="4076014"/>
            <a:ext cx="2665716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rPr dirty="0"/>
              <a:t>Face Number in Poster</a:t>
            </a:r>
          </a:p>
          <a:p>
            <a:pPr marL="180473" indent="-180473">
              <a:buSzPct val="100000"/>
              <a:buChar char="•"/>
            </a:pPr>
            <a:r>
              <a:rPr dirty="0"/>
              <a:t>Budget</a:t>
            </a:r>
          </a:p>
          <a:p>
            <a:pPr marL="180473" indent="-180473">
              <a:buSzPct val="100000"/>
              <a:buChar char="•"/>
            </a:pPr>
            <a:r>
              <a:rPr dirty="0"/>
              <a:t>Content Rating</a:t>
            </a:r>
          </a:p>
          <a:p>
            <a:pPr marL="180473" indent="-180473">
              <a:buSzPct val="100000"/>
              <a:buChar char="•"/>
            </a:pPr>
            <a:r>
              <a:rPr dirty="0"/>
              <a:t>Duration</a:t>
            </a:r>
          </a:p>
          <a:p>
            <a:pPr marL="180473" indent="-180473">
              <a:buSzPct val="100000"/>
              <a:buChar char="•"/>
            </a:pPr>
            <a:r>
              <a:rPr dirty="0"/>
              <a:t>Cast Facebook Likes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">
            <a:extLst>
              <a:ext uri="{FF2B5EF4-FFF2-40B4-BE49-F238E27FC236}">
                <a16:creationId xmlns:a16="http://schemas.microsoft.com/office/drawing/2014/main" id="{14E6D47C-CC75-D645-A54B-3145998B8937}"/>
              </a:ext>
            </a:extLst>
          </p:cNvPr>
          <p:cNvSpPr txBox="1"/>
          <p:nvPr/>
        </p:nvSpPr>
        <p:spPr>
          <a:xfrm>
            <a:off x="5826882" y="3249930"/>
            <a:ext cx="538236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77D686-436F-C54E-8E41-B1003010FBDA}"/>
              </a:ext>
            </a:extLst>
          </p:cNvPr>
          <p:cNvSpPr txBox="1">
            <a:spLocks/>
          </p:cNvSpPr>
          <p:nvPr/>
        </p:nvSpPr>
        <p:spPr>
          <a:xfrm>
            <a:off x="1524000" y="1594624"/>
            <a:ext cx="9144000" cy="89209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6000" b="1"/>
              <a:t>APP DEMO </a:t>
            </a:r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68651-3331-204A-A394-024BC077843B}"/>
              </a:ext>
            </a:extLst>
          </p:cNvPr>
          <p:cNvSpPr txBox="1"/>
          <p:nvPr/>
        </p:nvSpPr>
        <p:spPr>
          <a:xfrm>
            <a:off x="3601844" y="2899317"/>
            <a:ext cx="4627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with D3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movienet-app.herokuapp.com</a:t>
            </a:r>
            <a:r>
              <a:rPr lang="en-US" dirty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7A7B1-F35E-8047-A2C4-628333DE0F02}"/>
              </a:ext>
            </a:extLst>
          </p:cNvPr>
          <p:cNvSpPr txBox="1"/>
          <p:nvPr/>
        </p:nvSpPr>
        <p:spPr>
          <a:xfrm>
            <a:off x="2454442" y="40586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511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D0CECE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313</Words>
  <Application>Microsoft Macintosh PowerPoint</Application>
  <PresentationFormat>Widescreen</PresentationFormat>
  <Paragraphs>82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Bahnschrift Light</vt:lpstr>
      <vt:lpstr>Calibri</vt:lpstr>
      <vt:lpstr>Calibri Light</vt:lpstr>
      <vt:lpstr>Century Schoolbook</vt:lpstr>
      <vt:lpstr>Segoe UI Black</vt:lpstr>
      <vt:lpstr>Office Theme</vt:lpstr>
      <vt:lpstr>Movie.net</vt:lpstr>
      <vt:lpstr>Want to make successful movie?</vt:lpstr>
      <vt:lpstr>Mechanics</vt:lpstr>
      <vt:lpstr>Data Cleanup</vt:lpstr>
      <vt:lpstr>PowerPoint Presentation</vt:lpstr>
      <vt:lpstr>PowerPoint Presentation</vt:lpstr>
      <vt:lpstr>Machine Learning</vt:lpstr>
      <vt:lpstr>Gross Prediction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Movie.net</dc:title>
  <cp:lastModifiedBy>Microsoft Office User</cp:lastModifiedBy>
  <cp:revision>5</cp:revision>
  <dcterms:modified xsi:type="dcterms:W3CDTF">2018-12-15T17:41:36Z</dcterms:modified>
</cp:coreProperties>
</file>